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9"/>
  </p:notesMasterIdLst>
  <p:sldIdLst>
    <p:sldId id="265" r:id="rId2"/>
    <p:sldId id="262" r:id="rId3"/>
    <p:sldId id="272" r:id="rId4"/>
    <p:sldId id="264" r:id="rId5"/>
    <p:sldId id="274" r:id="rId6"/>
    <p:sldId id="268" r:id="rId7"/>
    <p:sldId id="270" r:id="rId8"/>
    <p:sldId id="275" r:id="rId9"/>
    <p:sldId id="269" r:id="rId10"/>
    <p:sldId id="267" r:id="rId11"/>
    <p:sldId id="276" r:id="rId12"/>
    <p:sldId id="258" r:id="rId13"/>
    <p:sldId id="277" r:id="rId14"/>
    <p:sldId id="279" r:id="rId15"/>
    <p:sldId id="266" r:id="rId16"/>
    <p:sldId id="28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8000"/>
    <a:srgbClr val="CC9900"/>
    <a:srgbClr val="00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301C-BCDC-4321-9E9E-B999D86B7D88}" type="datetimeFigureOut">
              <a:rPr lang="uk-UA" smtClean="0"/>
              <a:t>27.05.2022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F2B0-36F8-4CEC-AC62-54A5EA591A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54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57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66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4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94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35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43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09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01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4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4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1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2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4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3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seosvita.ua/library/statta-ozdorovci-tehnologii-v-osvitnomu-procesi-doskilnikiv-446859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2" y="330123"/>
            <a:ext cx="1903606" cy="1898582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-27384"/>
            <a:ext cx="6012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b="1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Комунальна установа</a:t>
            </a:r>
            <a:endParaRPr lang="ru-RU" b="1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«Центр професійного розвитку </a:t>
            </a:r>
            <a:endParaRPr lang="en-US" b="1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педагогічних працівників Вінницької міської ради»</a:t>
            </a:r>
            <a:endParaRPr lang="ru-RU" b="1" dirty="0">
              <a:solidFill>
                <a:srgbClr val="0033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32" y="5011520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uk-UA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uk-UA" i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uk-UA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Спікер -консультант КУ «ЦПРПП ВМР» </a:t>
            </a:r>
            <a:r>
              <a:rPr lang="uk-UA" b="1" i="1" dirty="0" err="1">
                <a:solidFill>
                  <a:srgbClr val="0000CC"/>
                </a:solidFill>
                <a:cs typeface="Times New Roman" panose="02020603050405020304" pitchFamily="18" charset="0"/>
              </a:rPr>
              <a:t>Л.В.Бондарчук</a:t>
            </a:r>
            <a:r>
              <a:rPr lang="uk-UA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 descr="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270" y="3857464"/>
            <a:ext cx="2354385" cy="23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3568" y="2420888"/>
            <a:ext cx="7200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" indent="90170" algn="ctr">
              <a:spcBef>
                <a:spcPts val="1200"/>
              </a:spcBef>
              <a:spcAft>
                <a:spcPts val="1200"/>
              </a:spcAft>
            </a:pPr>
            <a:r>
              <a:rPr lang="uk-UA" sz="3600" b="1" i="1" dirty="0">
                <a:solidFill>
                  <a:srgbClr val="008000"/>
                </a:solidFill>
                <a:latin typeface="+mj-lt"/>
              </a:rPr>
              <a:t>Інноватика у спортивному житті  дошкільнят: виклики часу, потреба дітей!</a:t>
            </a:r>
            <a:endParaRPr lang="uk-UA" sz="3600" i="1" dirty="0">
              <a:solidFill>
                <a:srgbClr val="008000"/>
              </a:solidFill>
              <a:latin typeface="+mj-lt"/>
            </a:endParaRPr>
          </a:p>
          <a:p>
            <a:pPr marL="93345" indent="90170">
              <a:spcBef>
                <a:spcPts val="1200"/>
              </a:spcBef>
              <a:spcAft>
                <a:spcPts val="1200"/>
              </a:spcAft>
            </a:pPr>
            <a:r>
              <a:rPr lang="uk-UA" sz="2800" i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Методичний дайджест</a:t>
            </a:r>
            <a:endParaRPr lang="uk-UA" sz="2800" i="1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503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Йога для дітей - що це, і чи потрібн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38490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Йога для дітей - що це, і чи потрібн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9909"/>
            <a:ext cx="3960440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7"/>
            <a:ext cx="6534472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Використання елементів </a:t>
            </a:r>
            <a:r>
              <a:rPr lang="uk-UA" sz="2000" b="1" dirty="0" err="1">
                <a:solidFill>
                  <a:srgbClr val="FF0066"/>
                </a:solidFill>
                <a:latin typeface="+mj-lt"/>
                <a:ea typeface="Times New Roman" panose="02020603050405020304" pitchFamily="18" charset="0"/>
              </a:rPr>
              <a:t>Хатха</a:t>
            </a:r>
            <a:r>
              <a:rPr lang="uk-UA" sz="2000" b="1" dirty="0">
                <a:solidFill>
                  <a:srgbClr val="FF0066"/>
                </a:solidFill>
                <a:latin typeface="+mj-lt"/>
                <a:ea typeface="Times New Roman" panose="02020603050405020304" pitchFamily="18" charset="0"/>
              </a:rPr>
              <a:t>-йоги</a:t>
            </a:r>
            <a:r>
              <a:rPr lang="uk-UA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uk-UA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як засобу оздоровлення дітей старшого дошкільного віку сприяє формуванню усвідомленого ставлення і потреби у збереженні та зміцненні здоров’я, в регулярній оздоровчій діяльності.</a:t>
            </a:r>
            <a:endParaRPr lang="ru-RU" sz="2000" b="1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637" y="5085184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3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snova.com.ua/media/Kineziolog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95" y="3580251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osnova.com.ua/media/Kineziolog_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6" r="22600"/>
          <a:stretch/>
        </p:blipFill>
        <p:spPr bwMode="auto">
          <a:xfrm>
            <a:off x="4716016" y="2636912"/>
            <a:ext cx="2952328" cy="39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12753"/>
            <a:ext cx="6408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Кінезіологічні</a:t>
            </a:r>
            <a:r>
              <a:rPr lang="uk-UA" sz="2000" b="1" i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 вправи </a:t>
            </a:r>
            <a:r>
              <a:rPr lang="uk-UA" sz="2000" b="1" i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не потребують фізичної підготовки дітей чи додаткових атрибутів для виконання. </a:t>
            </a:r>
            <a:r>
              <a:rPr lang="uk-UA" sz="2000" b="1" i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Кінезіологія</a:t>
            </a:r>
            <a:r>
              <a:rPr lang="uk-UA" sz="2000" b="1" i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 – наука про розвиток головного мозку через рух. </a:t>
            </a:r>
            <a:r>
              <a:rPr lang="uk-UA" sz="2000" b="1" i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Кінезіологічні</a:t>
            </a:r>
            <a:r>
              <a:rPr lang="uk-UA" sz="2000" b="1" i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 вправи – це комплекс рухів, які дозволяють активізувати </a:t>
            </a:r>
            <a:r>
              <a:rPr lang="uk-UA" sz="2000" b="1" i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міжпівкулькову</a:t>
            </a:r>
            <a:r>
              <a:rPr lang="uk-UA" sz="2000" b="1" i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 дію.</a:t>
            </a:r>
            <a:endParaRPr lang="ru-RU" sz="2000" b="1" i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9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1"/>
          <p:cNvGrpSpPr>
            <a:grpSpLocks/>
          </p:cNvGrpSpPr>
          <p:nvPr/>
        </p:nvGrpSpPr>
        <p:grpSpPr bwMode="auto">
          <a:xfrm>
            <a:off x="228600" y="152400"/>
            <a:ext cx="8705850" cy="6477000"/>
            <a:chOff x="144" y="96"/>
            <a:chExt cx="5484" cy="4080"/>
          </a:xfrm>
        </p:grpSpPr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>
              <a:off x="5544" y="96"/>
              <a:ext cx="1" cy="4080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>
              <a:outerShdw dist="73964" dir="3536435" algn="ctr" rotWithShape="0">
                <a:srgbClr val="FFFF23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>
              <a:off x="144" y="208"/>
              <a:ext cx="5484" cy="1"/>
            </a:xfrm>
            <a:prstGeom prst="line">
              <a:avLst/>
            </a:prstGeom>
            <a:noFill/>
            <a:ln w="38160">
              <a:solidFill>
                <a:srgbClr val="000066"/>
              </a:solidFill>
              <a:miter lim="800000"/>
              <a:headEnd/>
              <a:tailEnd/>
            </a:ln>
            <a:effectLst>
              <a:outerShdw dist="63504" dir="3183908" algn="ctr" rotWithShape="0">
                <a:srgbClr val="FFFF23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5940425" y="2349500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solidFill>
                  <a:srgbClr val="FF0000"/>
                </a:solidFill>
                <a:latin typeface="Calibri" pitchFamily="34" charset="0"/>
              </a:rPr>
              <a:t>                                   </a:t>
            </a:r>
            <a:endParaRPr lang="uk-UA" alt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12"/>
          <p:cNvSpPr>
            <a:spLocks noChangeArrowheads="1"/>
          </p:cNvSpPr>
          <p:nvPr/>
        </p:nvSpPr>
        <p:spPr bwMode="auto">
          <a:xfrm>
            <a:off x="4786313" y="357188"/>
            <a:ext cx="325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IMG_20161018_104300724_HD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9" y="3645024"/>
            <a:ext cx="3357440" cy="251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_20161018_1048211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3818522"/>
            <a:ext cx="3452787" cy="2589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IMG_20161018_104835639_T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42"/>
            <a:ext cx="3164612" cy="2373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512" name="Прямоугольник 17"/>
          <p:cNvSpPr>
            <a:spLocks noChangeArrowheads="1"/>
          </p:cNvSpPr>
          <p:nvPr/>
        </p:nvSpPr>
        <p:spPr bwMode="auto">
          <a:xfrm>
            <a:off x="4500563" y="1143000"/>
            <a:ext cx="3857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4425" y="551024"/>
            <a:ext cx="4572000" cy="32674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err="1">
                <a:solidFill>
                  <a:srgbClr val="FF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Чирлідин</a:t>
            </a:r>
            <a:r>
              <a:rPr lang="uk-UA" sz="2000" dirty="0" err="1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uk-UA" sz="2000" dirty="0">
                <a:solidFill>
                  <a:srgbClr val="0000CC"/>
                </a:solidFill>
                <a:ea typeface="Calibri" panose="020F0502020204030204" pitchFamily="34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ea typeface="Calibri" panose="020F0502020204030204" pitchFamily="34" charset="0"/>
              </a:rPr>
              <a:t>містить широкий арсенал різноманітних інтенсивних рухів, які включають елементи хореографії, акробатики, спортивної та художньої гімнастики, спортивних і народних танців.</a:t>
            </a:r>
            <a:endParaRPr lang="ru-RU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969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тячий туризм, як нетрадиційна форма активного відпочинку та оздоровлення,  формування життєвої компетентності дітей дошкільного віку | Інші методичні  матеріали. Туриз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ценарій туристичного походу «Ми - турист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68" y="3501008"/>
            <a:ext cx="3127119" cy="23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352928" cy="3267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Дитячий туризм </a:t>
            </a:r>
            <a:r>
              <a:rPr lang="uk-UA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</a:rPr>
              <a:t>– універсальний засіб оздоровлення, розвитку, виховання й навчання дошкільнят. Діти знайомляться із застосуванням туристичного спорядження, правилами надання першої медичної допомоги, технічного подолання перешкод, орієнтування на місцевості. </a:t>
            </a:r>
            <a:r>
              <a:rPr lang="uk-UA" sz="2000" b="1" dirty="0">
                <a:solidFill>
                  <a:srgbClr val="0000CC"/>
                </a:solidFill>
              </a:rPr>
              <a:t>Діти долають перешкоди, грають в ігри, приймають участь в естафетах, змаганнях.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43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uk-UA" sz="1800" b="1">
                <a:solidFill>
                  <a:schemeClr val="tx1"/>
                </a:solidFill>
                <a:latin typeface="Calibri" pitchFamily="34" charset="0"/>
              </a:rPr>
              <a:t>З 2016 року скеле</a:t>
            </a:r>
            <a:endParaRPr lang="uk-UA" altLang="uk-UA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507" name="Picture 2" descr="C:\Users\ДНЗ 35\Desktop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0"/>
            <a:ext cx="911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275" y="5876925"/>
            <a:ext cx="5307013" cy="98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600" b="1" dirty="0"/>
              <a:t>                     З 2016 року спортивне скелелазіння оголошено  олімпійським видом спорту. </a:t>
            </a:r>
          </a:p>
          <a:p>
            <a:pPr>
              <a:defRPr/>
            </a:pPr>
            <a:r>
              <a:rPr lang="uk-UA" sz="1600" b="1" dirty="0"/>
              <a:t>             Це самостійний вид спорту, але вийшов він з альпінізму і нерозривно пов'язаний з ним.</a:t>
            </a:r>
          </a:p>
        </p:txBody>
      </p:sp>
    </p:spTree>
    <p:extLst>
      <p:ext uri="{BB962C8B-B14F-4D97-AF65-F5344CB8AC3E}">
        <p14:creationId xmlns:p14="http://schemas.microsoft.com/office/powerpoint/2010/main" val="86562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5081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9" y="476672"/>
            <a:ext cx="452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" name="Picture 10" descr="Скалолазание (для детей), купить подарок в Киеве | цены, описание и фото в  интернет-магазине подарочных сертификатов – «Океан подарк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4" y="3852321"/>
            <a:ext cx="4508994" cy="298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очему дети так любят скалолазание - For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23" y="224028"/>
            <a:ext cx="3059013" cy="40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504" y="476672"/>
            <a:ext cx="6120680" cy="345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Спортивне скелелазіння для дітей та його різновид </a:t>
            </a:r>
            <a:r>
              <a:rPr lang="uk-UA" sz="2000" b="1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болдеринг</a:t>
            </a:r>
            <a:r>
              <a:rPr lang="uk-UA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b="1" dirty="0">
              <a:solidFill>
                <a:srgbClr val="0000CC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00CC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+mj-lt"/>
              </a:rPr>
              <a:t>У скелелазінні яскраво виражені творча, природна спрямованість, у дитини не обмежується її воля, при цьому розвивається велика і дрібна моторика, при підйомі залучаються практично всі м'язи.</a:t>
            </a:r>
            <a:endParaRPr lang="ru-RU" sz="20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8" name="Picture 7" descr="E:\МЕТОДИСТ - ПСИХОЛОГ\ПРОЕКТИ ,ПОСІБНИКИ\Болдеринг\проєкт скеледромс 2020\Фото скеледром\IMG-da8bfd51a71158a379bc476e05ffd446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67" t="5044" r="30553" b="37333"/>
          <a:stretch/>
        </p:blipFill>
        <p:spPr bwMode="auto">
          <a:xfrm>
            <a:off x="5004047" y="3745259"/>
            <a:ext cx="2971813" cy="31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20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0568" y="188640"/>
            <a:ext cx="9361040" cy="530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</a:p>
          <a:p>
            <a:pPr lvl="0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"Оздоровчі технології - в освітньому процесі дошкільників" </a:t>
            </a:r>
          </a:p>
          <a:p>
            <a:pPr>
              <a:lnSpc>
                <a:spcPct val="150000"/>
              </a:lnSpc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Якухно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Леонідівна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https://vseosvita.ua/library/statta-ozdorovci-tehnologii-v-osvitnomu-procesi-doskilnikiv-446859.html</a:t>
            </a:r>
            <a:endParaRPr lang="uk-UA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Журнал «Вихователь-методист дошкільного закладу» №5-2021  рік стаття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Болдеринг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засіб фізичного розвитку дітей».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фізкультурно-оздоровчої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у 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дошкільних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навчальних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закладах</a:t>
            </a:r>
            <a:r>
              <a:rPr lang="uk-UA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Лист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</a:t>
            </a:r>
            <a:r>
              <a:rPr lang="en-US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№ 1/9-456 </a:t>
            </a:r>
            <a:r>
              <a:rPr lang="en-US" alt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en-US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02.09.2016 </a:t>
            </a:r>
            <a:r>
              <a:rPr lang="en-US" alt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</a:t>
            </a:r>
            <a:endParaRPr lang="en-US" altLang="ru-RU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https://mon.gov.ua › </a:t>
            </a:r>
            <a:r>
              <a:rPr lang="en-US" altLang="ru-RU" b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npa</a:t>
            </a:r>
            <a:r>
              <a:rPr lang="en-US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› </a:t>
            </a:r>
            <a:r>
              <a:rPr lang="en-US" altLang="ru-RU" b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shchodo</a:t>
            </a:r>
            <a:r>
              <a:rPr lang="en-US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ru-RU" b="1" u="sng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organizatsii</a:t>
            </a:r>
            <a:r>
              <a:rPr lang="en-US" altLang="ru-RU" b="1" u="sng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-f...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Освітня програма для дітей від 2 до7 років «Дитина» та методичні рекомендації до Освітньої програми для дітей від 2 до7 років «Дитина»; Київ - 2021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6EF52D-8F94-4AB3-A71E-B0924A49A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648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4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221" y="2367900"/>
            <a:ext cx="4789851" cy="42086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643306" y="142852"/>
            <a:ext cx="20716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175" name="Прямоугольник 14"/>
          <p:cNvSpPr>
            <a:spLocks noChangeArrowheads="1"/>
          </p:cNvSpPr>
          <p:nvPr/>
        </p:nvSpPr>
        <p:spPr bwMode="auto">
          <a:xfrm>
            <a:off x="2466975" y="573088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Arial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88422"/>
            <a:ext cx="78437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«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Фізичні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можуть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замінити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безліч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ліків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, а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жодні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ліки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не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можуть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замінити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фізичні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i="1" dirty="0">
                <a:solidFill>
                  <a:srgbClr val="0000CC"/>
                </a:solidFill>
                <a:latin typeface="Arial Black" panose="020B0A04020102020204" pitchFamily="34" charset="0"/>
              </a:rPr>
              <a:t>» </a:t>
            </a:r>
          </a:p>
          <a:p>
            <a:pPr>
              <a:lnSpc>
                <a:spcPct val="200000"/>
              </a:lnSpc>
            </a:pPr>
            <a:r>
              <a:rPr lang="ru-RU" sz="2000" i="1" dirty="0">
                <a:solidFill>
                  <a:srgbClr val="0000CC"/>
                </a:solidFill>
                <a:latin typeface="Arial" panose="020B0604020202020204" pitchFamily="34" charset="0"/>
              </a:rPr>
              <a:t>                                                                            </a:t>
            </a:r>
            <a:r>
              <a:rPr lang="ru-RU" sz="2000" b="1" i="1" dirty="0">
                <a:solidFill>
                  <a:srgbClr val="008000"/>
                </a:solidFill>
                <a:latin typeface="Arial" panose="020B0604020202020204" pitchFamily="34" charset="0"/>
              </a:rPr>
              <a:t>Анджело </a:t>
            </a:r>
            <a:r>
              <a:rPr lang="ru-RU" sz="2000" b="1" i="1" dirty="0" err="1">
                <a:solidFill>
                  <a:srgbClr val="008000"/>
                </a:solidFill>
                <a:latin typeface="Arial" panose="020B0604020202020204" pitchFamily="34" charset="0"/>
              </a:rPr>
              <a:t>Моссо</a:t>
            </a:r>
            <a:endParaRPr lang="ru-RU" sz="2000" b="1" i="1" dirty="0">
              <a:solidFill>
                <a:srgbClr val="008000"/>
              </a:solidFill>
            </a:endParaRPr>
          </a:p>
        </p:txBody>
      </p:sp>
      <p:sp>
        <p:nvSpPr>
          <p:cNvPr id="3" name="AutoShape 4" descr="Здорові діти - здорова нація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50386" y="3717032"/>
            <a:ext cx="3528392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5F636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бажаю </a:t>
            </a:r>
            <a:endParaRPr lang="uk-UA" sz="3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міцного здоров'я!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3237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7683" y="4509120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5351" y="30951"/>
            <a:ext cx="4680520" cy="11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Фізичне виховання дошкільників</a:t>
            </a:r>
            <a:endParaRPr lang="ru-RU" sz="2800" b="1" dirty="0">
              <a:solidFill>
                <a:srgbClr val="FF0066"/>
              </a:solidFill>
            </a:endParaRPr>
          </a:p>
          <a:p>
            <a:pPr algn="ctr"/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32534" y="1301442"/>
            <a:ext cx="3096344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збереження і зміцнення здоров’я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351695" y="1235298"/>
            <a:ext cx="3168352" cy="1687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своєчасне формування у них </a:t>
            </a:r>
            <a:r>
              <a:rPr lang="uk-UA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життєвоважливих</a:t>
            </a:r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рухових умінь і навичок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915563" y="2591269"/>
            <a:ext cx="3088485" cy="165618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вироблення звички до здорового способу життя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540147" y="2639132"/>
            <a:ext cx="3204874" cy="165396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 належного рівня фізичної підготовленості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9639" y="3902315"/>
            <a:ext cx="3096344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ознайомлення із будовою і основними функціями свого тіла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5849868" y="3954126"/>
            <a:ext cx="3168352" cy="1687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виховання стійкого інтересу до рухової активності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62019" y="4327126"/>
            <a:ext cx="2555776" cy="9817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фізичних якостей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6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7768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endParaRPr lang="uk-UA" sz="2000" b="1" i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 descr="3033913_дети-счастливым-вечеринка-детей-ВС-дизайна.jpg"/>
          <p:cNvPicPr>
            <a:picLocks noChangeAspect="1"/>
          </p:cNvPicPr>
          <p:nvPr/>
        </p:nvPicPr>
        <p:blipFill>
          <a:blip r:embed="rId3"/>
          <a:srcRect l="38202" t="18750" r="38203" b="61719"/>
          <a:stretch>
            <a:fillRect/>
          </a:stretch>
        </p:blipFill>
        <p:spPr>
          <a:xfrm>
            <a:off x="1857356" y="2389823"/>
            <a:ext cx="5214974" cy="29833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137416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i="1" dirty="0">
                <a:solidFill>
                  <a:srgbClr val="0000CC"/>
                </a:solidFill>
                <a:ea typeface="Calibri" panose="020F0502020204030204" pitchFamily="34" charset="0"/>
              </a:rPr>
              <a:t>Здоров’я дітей - основне джерело щастя, радості батьків, педагогів, суспільства</a:t>
            </a:r>
            <a:endParaRPr lang="uk-UA" sz="2000" b="1" i="1" dirty="0">
              <a:solidFill>
                <a:srgbClr val="0000CC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3482" y="2433586"/>
            <a:ext cx="2307748" cy="1311691"/>
          </a:xfrm>
          <a:prstGeom prst="ellipse">
            <a:avLst/>
          </a:prstGeom>
          <a:solidFill>
            <a:srgbClr val="CC99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Фізична сфера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472953" y="3797519"/>
            <a:ext cx="2307748" cy="131169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Соціальна сфера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330309" y="2561805"/>
            <a:ext cx="2307748" cy="1311691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Психічна сфера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296700" y="3789040"/>
            <a:ext cx="2307748" cy="1311691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Духовна сфера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28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1538" y1="19421" x2="11538" y2="19421"/>
                        <a14:foregroundMark x1="14923" y1="16014" x2="14923" y2="16014"/>
                        <a14:foregroundMark x1="11538" y1="18058" x2="11231" y2="19421"/>
                        <a14:foregroundMark x1="11231" y1="19761" x2="11231" y2="19761"/>
                        <a14:foregroundMark x1="13077" y1="19080" x2="18615" y2="16695"/>
                        <a14:foregroundMark x1="22615" y1="17717" x2="12154" y2="22487"/>
                        <a14:foregroundMark x1="7538" y1="14991" x2="14000" y2="23509"/>
                        <a14:foregroundMark x1="10000" y1="62351" x2="35538" y2="57581"/>
                        <a14:foregroundMark x1="74000" y1="39864" x2="90923" y2="45656"/>
                        <a14:foregroundMark x1="74923" y1="82112" x2="90308" y2="87223"/>
                        <a14:foregroundMark x1="84154" y1="75980" x2="82308" y2="88586"/>
                        <a14:foregroundMark x1="71538" y1="76661" x2="85385" y2="80409"/>
                        <a14:foregroundMark x1="85385" y1="77683" x2="84769" y2="86542"/>
                        <a14:foregroundMark x1="86615" y1="81772" x2="86308" y2="84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6400"/>
            <a:ext cx="5154879" cy="46552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53769" y="1874832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397" y="2817756"/>
            <a:ext cx="5428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</a:p>
          <a:p>
            <a:r>
              <a:rPr lang="uk-UA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293096"/>
            <a:ext cx="3634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Закон України </a:t>
            </a:r>
          </a:p>
          <a:p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 охорону дитинства»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056" y="7965"/>
            <a:ext cx="87544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uk-UA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Держава гарантує усім дітям дошкільного віку реалізацію прав на охорону життя і здоров’я, сприяє створенню безпечних умов для формування всебічно розвиненої </a:t>
            </a:r>
            <a:r>
              <a:rPr lang="uk-UA" b="1" dirty="0" err="1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життєвокомпетентної</a:t>
            </a:r>
            <a:r>
              <a:rPr lang="uk-UA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особистості в процесі суспільного і родинного виховання</a:t>
            </a:r>
            <a:endParaRPr lang="ru-RU" sz="1400" b="1" dirty="0">
              <a:solidFill>
                <a:srgbClr val="00006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67927" y="37341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Закон України </a:t>
            </a:r>
          </a:p>
          <a:p>
            <a:r>
              <a:rPr lang="uk-UA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 дошкільну освіту»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20109" y="2986289"/>
            <a:ext cx="30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України «Про освіту»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5628497"/>
            <a:ext cx="4628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Інструктивно</a:t>
            </a:r>
            <a:r>
              <a:rPr lang="uk-UA" sz="1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-методичними рекомендаціями МОН України «Щодо організації </a:t>
            </a:r>
          </a:p>
          <a:p>
            <a:r>
              <a:rPr lang="uk-UA" sz="1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фізкультурно-оздоровчої роботи у</a:t>
            </a:r>
          </a:p>
          <a:p>
            <a:r>
              <a:rPr lang="uk-UA" sz="1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дошкільних навчальних закладах»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33913_дети-счастливым-вечеринка-детей-ВС-дизайна.jpg"/>
          <p:cNvPicPr>
            <a:picLocks noChangeAspect="1"/>
          </p:cNvPicPr>
          <p:nvPr/>
        </p:nvPicPr>
        <p:blipFill>
          <a:blip r:embed="rId2"/>
          <a:srcRect l="38202" t="18750" r="38203" b="61719"/>
          <a:stretch>
            <a:fillRect/>
          </a:stretch>
        </p:blipFill>
        <p:spPr>
          <a:xfrm>
            <a:off x="1857356" y="1571612"/>
            <a:ext cx="5214974" cy="4345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808" name="Picture 8" descr="РЕС 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19493"/>
            <a:ext cx="3816424" cy="2652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67220"/>
            <a:ext cx="5184576" cy="385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</a:rPr>
              <a:t>Театр </a:t>
            </a:r>
            <a:r>
              <a:rPr lang="ru-RU" sz="2000" b="1" dirty="0" err="1">
                <a:solidFill>
                  <a:srgbClr val="FF0000"/>
                </a:solidFill>
              </a:rPr>
              <a:t>фізичного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розвитку</a:t>
            </a:r>
            <a:r>
              <a:rPr lang="ru-RU" sz="2000" b="1" dirty="0">
                <a:solidFill>
                  <a:srgbClr val="FF0000"/>
                </a:solidFill>
              </a:rPr>
              <a:t> та </a:t>
            </a:r>
            <a:r>
              <a:rPr lang="ru-RU" sz="2000" b="1" dirty="0" err="1">
                <a:solidFill>
                  <a:srgbClr val="FF0000"/>
                </a:solidFill>
              </a:rPr>
              <a:t>оздоровлення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дітей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дошкільного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FF0000"/>
                </a:solidFill>
              </a:rPr>
              <a:t>віку</a:t>
            </a:r>
            <a:r>
              <a:rPr lang="ru-RU" sz="2000" b="1" dirty="0">
                <a:solidFill>
                  <a:srgbClr val="FF0000"/>
                </a:solidFill>
              </a:rPr>
              <a:t> за методикою М. </a:t>
            </a:r>
            <a:r>
              <a:rPr lang="ru-RU" sz="2000" b="1" dirty="0" err="1">
                <a:solidFill>
                  <a:srgbClr val="FF0000"/>
                </a:solidFill>
              </a:rPr>
              <a:t>Єфименка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</a:p>
          <a:p>
            <a:endParaRPr lang="uk-UA" sz="20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err="1">
                <a:solidFill>
                  <a:srgbClr val="0000CC"/>
                </a:solidFill>
              </a:rPr>
              <a:t>граючи</a:t>
            </a:r>
            <a:r>
              <a:rPr lang="ru-RU" sz="2000" b="1" dirty="0">
                <a:solidFill>
                  <a:srgbClr val="0000CC"/>
                </a:solidFill>
              </a:rPr>
              <a:t> — </a:t>
            </a:r>
            <a:r>
              <a:rPr lang="ru-RU" sz="2000" b="1" dirty="0" err="1">
                <a:solidFill>
                  <a:srgbClr val="0000CC"/>
                </a:solidFill>
              </a:rPr>
              <a:t>оздоровляти</a:t>
            </a:r>
            <a:r>
              <a:rPr lang="ru-RU" sz="2000" b="1" dirty="0">
                <a:solidFill>
                  <a:srgbClr val="0000CC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</a:rPr>
              <a:t>    </a:t>
            </a:r>
            <a:r>
              <a:rPr lang="ru-RU" sz="2000" b="1" dirty="0" err="1">
                <a:solidFill>
                  <a:srgbClr val="0000CC"/>
                </a:solidFill>
              </a:rPr>
              <a:t>граючи</a:t>
            </a:r>
            <a:r>
              <a:rPr lang="ru-RU" sz="2000" b="1" dirty="0">
                <a:solidFill>
                  <a:srgbClr val="0000CC"/>
                </a:solidFill>
              </a:rPr>
              <a:t> — </a:t>
            </a:r>
            <a:r>
              <a:rPr lang="ru-RU" sz="2000" b="1" dirty="0" err="1">
                <a:solidFill>
                  <a:srgbClr val="0000CC"/>
                </a:solidFill>
              </a:rPr>
              <a:t>виховувати</a:t>
            </a:r>
            <a:r>
              <a:rPr lang="ru-RU" sz="2000" b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</a:rPr>
              <a:t>          </a:t>
            </a:r>
            <a:r>
              <a:rPr lang="ru-RU" sz="2000" b="1" dirty="0" err="1">
                <a:solidFill>
                  <a:srgbClr val="0000CC"/>
                </a:solidFill>
              </a:rPr>
              <a:t>граючи</a:t>
            </a:r>
            <a:r>
              <a:rPr lang="ru-RU" sz="2000" b="1" dirty="0">
                <a:solidFill>
                  <a:srgbClr val="0000CC"/>
                </a:solidFill>
              </a:rPr>
              <a:t> — </a:t>
            </a:r>
            <a:r>
              <a:rPr lang="ru-RU" sz="2000" b="1" dirty="0" err="1">
                <a:solidFill>
                  <a:srgbClr val="0000CC"/>
                </a:solidFill>
              </a:rPr>
              <a:t>розвивати</a:t>
            </a:r>
            <a:r>
              <a:rPr lang="ru-RU" sz="2000" b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CC"/>
                </a:solidFill>
              </a:rPr>
              <a:t>                  </a:t>
            </a:r>
            <a:r>
              <a:rPr lang="ru-RU" sz="2000" b="1" dirty="0" err="1">
                <a:solidFill>
                  <a:srgbClr val="0000CC"/>
                </a:solidFill>
              </a:rPr>
              <a:t>граючи</a:t>
            </a:r>
            <a:r>
              <a:rPr lang="ru-RU" sz="2000" b="1" dirty="0">
                <a:solidFill>
                  <a:srgbClr val="0000CC"/>
                </a:solidFill>
              </a:rPr>
              <a:t> — </a:t>
            </a:r>
            <a:r>
              <a:rPr lang="ru-RU" sz="2000" b="1" dirty="0" err="1">
                <a:solidFill>
                  <a:srgbClr val="0000CC"/>
                </a:solidFill>
              </a:rPr>
              <a:t>навчати</a:t>
            </a:r>
            <a:r>
              <a:rPr lang="ru-RU" sz="2000" b="1" dirty="0">
                <a:solidFill>
                  <a:srgbClr val="0000CC"/>
                </a:solidFill>
              </a:rPr>
              <a:t>!</a:t>
            </a:r>
          </a:p>
        </p:txBody>
      </p:sp>
      <p:pic>
        <p:nvPicPr>
          <p:cNvPr id="7" name="Picture 5" descr="E:\МЕТОДИСТ - ПСИХОЛОГ\ПРОЕКТИ ,ПОСІБНИКИ\Болдеринг\проєкт скеледромс 2020\Фото скеледром\IMG_0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3" y="3633483"/>
            <a:ext cx="4414432" cy="297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ДНЗ 35\Desktop\методист\фото свято\DSC087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29" y="536152"/>
            <a:ext cx="3813059" cy="2859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6690957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8326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rgbClr val="FF0000"/>
                </a:solidFill>
                <a:latin typeface="+mj-lt"/>
              </a:rPr>
              <a:t>Степ-аеробіка </a:t>
            </a:r>
            <a:r>
              <a:rPr lang="uk-UA" sz="2000" b="1" dirty="0">
                <a:solidFill>
                  <a:srgbClr val="0000CC"/>
                </a:solidFill>
                <a:latin typeface="+mj-lt"/>
              </a:rPr>
              <a:t>– це інтенсивна ритмічна гімнастика (комплекс ритмічних рухів під музичний супровід)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solidFill>
                  <a:srgbClr val="0000CC"/>
                </a:solidFill>
                <a:latin typeface="+mj-lt"/>
              </a:rPr>
              <a:t>з використанням степ-платформи, яка імітує сходинку.</a:t>
            </a:r>
          </a:p>
        </p:txBody>
      </p:sp>
      <p:pic>
        <p:nvPicPr>
          <p:cNvPr id="4100" name="Picture 4" descr="Степ-аэробика для дошколят. Статьи компании «ЧУП «Метеорит Плюс»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564264" cy="36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ова фізична культура: Степ-аеробіка | Promethe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8929"/>
          <a:stretch/>
        </p:blipFill>
        <p:spPr bwMode="auto">
          <a:xfrm>
            <a:off x="5256459" y="3356992"/>
            <a:ext cx="3312368" cy="21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3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45" y="206382"/>
            <a:ext cx="2488182" cy="49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Фітбол</a:t>
            </a:r>
            <a:r>
              <a:rPr lang="uk-UA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-гімнастика</a:t>
            </a:r>
            <a:endParaRPr lang="ru-RU" sz="200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703890"/>
            <a:ext cx="7152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Легка вібрація впливає на нервову систему заспокійливо, а інтенсивна – збудливо. Лікувальний ефект </a:t>
            </a:r>
            <a:r>
              <a:rPr lang="uk-UA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фітбол</a:t>
            </a:r>
            <a:r>
              <a:rPr lang="uk-UA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-гімнастики – це, перш за все, вплив коливань м’яча на хребет та суглоби.</a:t>
            </a:r>
            <a:endParaRPr lang="ru-RU" sz="2000" b="1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Фитбол-гимнастика – как средство коррекционной работы с детьми, имеющими  нарушения речи | Дефектология Про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Фитбол-гимнастика – как средство коррекционной работы с детьми, имеющими  нарушения речи | Дефектология Про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Фітбол-гімнастика як сучасна здоров&amp;#39;язбережувальна технологія. | Заклад  дошкільної освіти №1 | Украина, г. Херсон, ул. Украинска,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6" y="3068960"/>
            <a:ext cx="3358726" cy="25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Здоровый образ жизни © Ясли-сад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60330"/>
            <a:ext cx="381952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91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3033913_дети-счастливым-вечеринка-детей-ВС-дизайна.jpg"/>
          <p:cNvPicPr>
            <a:picLocks noChangeAspect="1"/>
          </p:cNvPicPr>
          <p:nvPr/>
        </p:nvPicPr>
        <p:blipFill>
          <a:blip r:embed="rId3"/>
          <a:srcRect l="38202" t="18750" r="38203" b="61719"/>
          <a:stretch>
            <a:fillRect/>
          </a:stretch>
        </p:blipFill>
        <p:spPr>
          <a:xfrm>
            <a:off x="1857356" y="1571612"/>
            <a:ext cx="5214974" cy="4345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228600" y="152400"/>
            <a:ext cx="8705850" cy="6477000"/>
            <a:chOff x="144" y="96"/>
            <a:chExt cx="5484" cy="4080"/>
          </a:xfrm>
        </p:grpSpPr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>
              <a:off x="5544" y="96"/>
              <a:ext cx="1" cy="4080"/>
            </a:xfrm>
            <a:prstGeom prst="line">
              <a:avLst/>
            </a:prstGeom>
            <a:noFill/>
            <a:ln w="38160">
              <a:solidFill>
                <a:srgbClr val="000080"/>
              </a:solidFill>
              <a:miter lim="800000"/>
              <a:headEnd/>
              <a:tailEnd/>
            </a:ln>
            <a:effectLst>
              <a:outerShdw dist="73964" dir="3536435" algn="ctr" rotWithShape="0">
                <a:srgbClr val="FFFF23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>
              <a:off x="144" y="208"/>
              <a:ext cx="5484" cy="1"/>
            </a:xfrm>
            <a:prstGeom prst="line">
              <a:avLst/>
            </a:prstGeom>
            <a:noFill/>
            <a:ln w="38160">
              <a:solidFill>
                <a:srgbClr val="000066"/>
              </a:solidFill>
              <a:miter lim="800000"/>
              <a:headEnd/>
              <a:tailEnd/>
            </a:ln>
            <a:effectLst>
              <a:outerShdw dist="63504" dir="3183908" algn="ctr" rotWithShape="0">
                <a:srgbClr val="FFFF23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5940425" y="2349500"/>
            <a:ext cx="367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>
                <a:solidFill>
                  <a:srgbClr val="FF0000"/>
                </a:solidFill>
                <a:latin typeface="Calibri" pitchFamily="34" charset="0"/>
              </a:rPr>
              <a:t>                                   </a:t>
            </a:r>
            <a:endParaRPr lang="uk-UA" alt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8" name="Прямоугольник 12"/>
          <p:cNvSpPr>
            <a:spLocks noChangeArrowheads="1"/>
          </p:cNvSpPr>
          <p:nvPr/>
        </p:nvSpPr>
        <p:spPr bwMode="auto">
          <a:xfrm>
            <a:off x="4718592" y="403907"/>
            <a:ext cx="2292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sz="2000" b="1" dirty="0" err="1">
                <a:solidFill>
                  <a:srgbClr val="FF0066"/>
                </a:solidFill>
                <a:latin typeface="+mn-lt"/>
              </a:rPr>
              <a:t>Скай</a:t>
            </a:r>
            <a:r>
              <a:rPr lang="uk-UA" sz="2000" dirty="0" err="1">
                <a:solidFill>
                  <a:srgbClr val="FF0066"/>
                </a:solidFill>
                <a:latin typeface="+mn-lt"/>
              </a:rPr>
              <a:t>-</a:t>
            </a:r>
            <a:r>
              <a:rPr lang="uk-UA" sz="2000" b="1" dirty="0" err="1">
                <a:solidFill>
                  <a:srgbClr val="FF0066"/>
                </a:solidFill>
                <a:latin typeface="+mn-lt"/>
              </a:rPr>
              <a:t>джампінг</a:t>
            </a:r>
            <a:r>
              <a:rPr lang="uk-UA" sz="2000" b="1" dirty="0">
                <a:solidFill>
                  <a:srgbClr val="FF0066"/>
                </a:solidFill>
                <a:latin typeface="+mn-lt"/>
              </a:rPr>
              <a:t> -</a:t>
            </a:r>
            <a:r>
              <a:rPr lang="ru-RU" sz="2000" b="1" dirty="0">
                <a:solidFill>
                  <a:srgbClr val="0000CC"/>
                </a:solidFill>
                <a:latin typeface="+mn-lt"/>
              </a:rPr>
              <a:t> </a:t>
            </a:r>
            <a:endParaRPr lang="ru-RU" altLang="ru-RU" sz="2000" b="1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AutoShape 2" descr="Fantasy Town Чернівці - Лікарі різних напрямків стверджують в один голос  про те, що стрибки на батуті дуже корисні для дітей у різному віці. Такий  вид розваг сприятливо впливає на всі функц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3" descr="D:\фото КОМП\ФОТО\батути\фото батути комплеки\IMG_20161108_0858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481" b="24777"/>
          <a:stretch/>
        </p:blipFill>
        <p:spPr bwMode="auto">
          <a:xfrm>
            <a:off x="307975" y="603962"/>
            <a:ext cx="3870812" cy="3134912"/>
          </a:xfrm>
          <a:prstGeom prst="round2DiagRect">
            <a:avLst>
              <a:gd name="adj1" fmla="val 16667"/>
              <a:gd name="adj2" fmla="val 17849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фото КОМП\ФОТО\батути\фото батути комплеки\20180607_10033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62"/>
          <a:stretch/>
        </p:blipFill>
        <p:spPr bwMode="auto">
          <a:xfrm>
            <a:off x="3790399" y="3744517"/>
            <a:ext cx="4438532" cy="2779074"/>
          </a:xfrm>
          <a:prstGeom prst="round2DiagRect">
            <a:avLst>
              <a:gd name="adj1" fmla="val 16667"/>
              <a:gd name="adj2" fmla="val 28542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2" y="4078661"/>
            <a:ext cx="2232248" cy="2696344"/>
          </a:xfrm>
          <a:prstGeom prst="round2DiagRect">
            <a:avLst>
              <a:gd name="adj1" fmla="val 16667"/>
              <a:gd name="adj2" fmla="val 3195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61513" y="804017"/>
            <a:ext cx="4572000" cy="28058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>
                <a:solidFill>
                  <a:srgbClr val="0000CC"/>
                </a:solidFill>
                <a:latin typeface="+mj-lt"/>
              </a:rPr>
              <a:t>інноваційний напрямок дитячого фітнесу на батуті, який сприяє розвитку координації, покращує рухову активність та спрямовує невгамовну дитячу енергію, розвиває вестибулярний апарат.</a:t>
            </a:r>
          </a:p>
        </p:txBody>
      </p:sp>
    </p:spTree>
    <p:extLst>
      <p:ext uri="{BB962C8B-B14F-4D97-AF65-F5344CB8AC3E}">
        <p14:creationId xmlns:p14="http://schemas.microsoft.com/office/powerpoint/2010/main" val="3647960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Аэробика для детей - виды, польза,противопоказания,выбор сек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/>
          <a:stretch/>
        </p:blipFill>
        <p:spPr bwMode="auto">
          <a:xfrm>
            <a:off x="3903250" y="1124744"/>
            <a:ext cx="4269272" cy="23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Ігровий стретчин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t="50625" r="4363" b="4636"/>
          <a:stretch/>
        </p:blipFill>
        <p:spPr bwMode="auto">
          <a:xfrm>
            <a:off x="251520" y="3971705"/>
            <a:ext cx="7920880" cy="22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0528" y="186053"/>
            <a:ext cx="4248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стретчинг</a:t>
            </a:r>
            <a:r>
              <a:rPr lang="ru-RU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поступове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розтягування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000" b="1" dirty="0">
                <a:solidFill>
                  <a:srgbClr val="0000CC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CC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5718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</TotalTime>
  <Words>671</Words>
  <Application>Microsoft Office PowerPoint</Application>
  <PresentationFormat>Экран (4:3)</PresentationFormat>
  <Paragraphs>96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ДНЗ 35</dc:creator>
  <cp:lastModifiedBy>Пользователь</cp:lastModifiedBy>
  <cp:revision>36</cp:revision>
  <dcterms:created xsi:type="dcterms:W3CDTF">2022-02-17T11:46:17Z</dcterms:created>
  <dcterms:modified xsi:type="dcterms:W3CDTF">2022-05-27T08:50:19Z</dcterms:modified>
</cp:coreProperties>
</file>